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charset="1" panose="00000500000000000000"/>
      <p:regular r:id="rId10"/>
    </p:embeddedFont>
    <p:embeddedFont>
      <p:font typeface="Cormorant Garamond Bold" charset="1" panose="00000800000000000000"/>
      <p:regular r:id="rId11"/>
    </p:embeddedFont>
    <p:embeddedFont>
      <p:font typeface="Cormorant Garamond Italics" charset="1" panose="00000500000000000000"/>
      <p:regular r:id="rId12"/>
    </p:embeddedFont>
    <p:embeddedFont>
      <p:font typeface="Cormorant Garamond Bold Italics" charset="1" panose="00000800000000000000"/>
      <p:regular r:id="rId13"/>
    </p:embeddedFont>
    <p:embeddedFont>
      <p:font typeface="Cormorant Garamond Light" charset="1" panose="00000400000000000000"/>
      <p:regular r:id="rId14"/>
    </p:embeddedFont>
    <p:embeddedFont>
      <p:font typeface="Cormorant Garamond Light Italics" charset="1" panose="00000400000000000000"/>
      <p:regular r:id="rId15"/>
    </p:embeddedFont>
    <p:embeddedFont>
      <p:font typeface="Cormorant Garamond Medium" charset="1" panose="00000600000000000000"/>
      <p:regular r:id="rId16"/>
    </p:embeddedFont>
    <p:embeddedFont>
      <p:font typeface="Cormorant Garamond Medium Italics" charset="1" panose="00000600000000000000"/>
      <p:regular r:id="rId17"/>
    </p:embeddedFont>
    <p:embeddedFont>
      <p:font typeface="Cormorant Garamond Semi-Bold" charset="1" panose="00000700000000000000"/>
      <p:regular r:id="rId18"/>
    </p:embeddedFont>
    <p:embeddedFont>
      <p:font typeface="Cormorant Garamond Semi-Bold Italics" charset="1" panose="00000700000000000000"/>
      <p:regular r:id="rId19"/>
    </p:embeddedFont>
    <p:embeddedFont>
      <p:font typeface="HK Grotesk" charset="1" panose="00000500000000000000"/>
      <p:regular r:id="rId20"/>
    </p:embeddedFont>
    <p:embeddedFont>
      <p:font typeface="HK Grotesk Bold" charset="1" panose="00000800000000000000"/>
      <p:regular r:id="rId21"/>
    </p:embeddedFont>
    <p:embeddedFont>
      <p:font typeface="HK Grotesk Italics" charset="1" panose="00000500000000000000"/>
      <p:regular r:id="rId22"/>
    </p:embeddedFont>
    <p:embeddedFont>
      <p:font typeface="HK Grotesk Bold Italics" charset="1" panose="00000800000000000000"/>
      <p:regular r:id="rId23"/>
    </p:embeddedFont>
    <p:embeddedFont>
      <p:font typeface="HK Grotesk Light" charset="1" panose="00000400000000000000"/>
      <p:regular r:id="rId24"/>
    </p:embeddedFont>
    <p:embeddedFont>
      <p:font typeface="HK Grotesk Light Italics" charset="1" panose="00000400000000000000"/>
      <p:regular r:id="rId25"/>
    </p:embeddedFont>
    <p:embeddedFont>
      <p:font typeface="HK Grotesk Medium" charset="1" panose="00000600000000000000"/>
      <p:regular r:id="rId26"/>
    </p:embeddedFont>
    <p:embeddedFont>
      <p:font typeface="HK Grotesk Medium Italics" charset="1" panose="00000600000000000000"/>
      <p:regular r:id="rId27"/>
    </p:embeddedFont>
    <p:embeddedFont>
      <p:font typeface="HK Grotesk Semi-Bold" charset="1" panose="00000700000000000000"/>
      <p:regular r:id="rId28"/>
    </p:embeddedFont>
    <p:embeddedFont>
      <p:font typeface="HK Grotesk Semi-Bold Italics" charset="1" panose="000007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9650608" y="377186"/>
            <a:ext cx="6919032" cy="9909814"/>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sp>
        <p:nvSpPr>
          <p:cNvPr name="AutoShape 4" id="4"/>
          <p:cNvSpPr/>
          <p:nvPr/>
        </p:nvSpPr>
        <p:spPr>
          <a:xfrm rot="0">
            <a:off x="-443075" y="8997775"/>
            <a:ext cx="18865925" cy="1863257"/>
          </a:xfrm>
          <a:prstGeom prst="rect">
            <a:avLst/>
          </a:prstGeom>
          <a:solidFill>
            <a:srgbClr val="304543"/>
          </a:solidFill>
        </p:spPr>
      </p:sp>
      <p:sp>
        <p:nvSpPr>
          <p:cNvPr name="Freeform 5" id="5"/>
          <p:cNvSpPr/>
          <p:nvPr/>
        </p:nvSpPr>
        <p:spPr>
          <a:xfrm flipH="false" flipV="false" rot="0">
            <a:off x="9993232" y="2499137"/>
            <a:ext cx="6123992" cy="6527511"/>
          </a:xfrm>
          <a:custGeom>
            <a:avLst/>
            <a:gdLst/>
            <a:ahLst/>
            <a:cxnLst/>
            <a:rect r="r" b="b" t="t" l="l"/>
            <a:pathLst>
              <a:path h="6527511" w="6123992">
                <a:moveTo>
                  <a:pt x="0" y="0"/>
                </a:moveTo>
                <a:lnTo>
                  <a:pt x="6123992" y="0"/>
                </a:lnTo>
                <a:lnTo>
                  <a:pt x="6123992" y="6527512"/>
                </a:lnTo>
                <a:lnTo>
                  <a:pt x="0" y="6527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51544" y="488229"/>
            <a:ext cx="2036194" cy="540471"/>
          </a:xfrm>
          <a:custGeom>
            <a:avLst/>
            <a:gdLst/>
            <a:ahLst/>
            <a:cxnLst/>
            <a:rect r="r" b="b" t="t" l="l"/>
            <a:pathLst>
              <a:path h="540471" w="2036194">
                <a:moveTo>
                  <a:pt x="0" y="0"/>
                </a:moveTo>
                <a:lnTo>
                  <a:pt x="2036194" y="0"/>
                </a:lnTo>
                <a:lnTo>
                  <a:pt x="2036194" y="540471"/>
                </a:lnTo>
                <a:lnTo>
                  <a:pt x="0" y="540471"/>
                </a:lnTo>
                <a:lnTo>
                  <a:pt x="0" y="0"/>
                </a:lnTo>
                <a:close/>
              </a:path>
            </a:pathLst>
          </a:custGeom>
          <a:blipFill>
            <a:blip r:embed="rId4"/>
            <a:stretch>
              <a:fillRect l="0" t="0" r="0" b="0"/>
            </a:stretch>
          </a:blipFill>
        </p:spPr>
      </p:sp>
      <p:sp>
        <p:nvSpPr>
          <p:cNvPr name="Freeform 7" id="7"/>
          <p:cNvSpPr/>
          <p:nvPr/>
        </p:nvSpPr>
        <p:spPr>
          <a:xfrm flipH="false" flipV="false" rot="0">
            <a:off x="10945043" y="3958711"/>
            <a:ext cx="662993" cy="662993"/>
          </a:xfrm>
          <a:custGeom>
            <a:avLst/>
            <a:gdLst/>
            <a:ahLst/>
            <a:cxnLst/>
            <a:rect r="r" b="b" t="t" l="l"/>
            <a:pathLst>
              <a:path h="662993" w="662993">
                <a:moveTo>
                  <a:pt x="0" y="0"/>
                </a:moveTo>
                <a:lnTo>
                  <a:pt x="662993" y="0"/>
                </a:lnTo>
                <a:lnTo>
                  <a:pt x="662993" y="662992"/>
                </a:lnTo>
                <a:lnTo>
                  <a:pt x="0" y="662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682285" y="3463714"/>
            <a:ext cx="745886" cy="494997"/>
          </a:xfrm>
          <a:custGeom>
            <a:avLst/>
            <a:gdLst/>
            <a:ahLst/>
            <a:cxnLst/>
            <a:rect r="r" b="b" t="t" l="l"/>
            <a:pathLst>
              <a:path h="494997" w="745886">
                <a:moveTo>
                  <a:pt x="0" y="0"/>
                </a:moveTo>
                <a:lnTo>
                  <a:pt x="745886" y="0"/>
                </a:lnTo>
                <a:lnTo>
                  <a:pt x="745886" y="494997"/>
                </a:lnTo>
                <a:lnTo>
                  <a:pt x="0" y="494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028700" y="2499137"/>
            <a:ext cx="8621908" cy="3996058"/>
            <a:chOff x="0" y="0"/>
            <a:chExt cx="11495877" cy="5328077"/>
          </a:xfrm>
        </p:grpSpPr>
        <p:sp>
          <p:nvSpPr>
            <p:cNvPr name="TextBox 10" id="10"/>
            <p:cNvSpPr txBox="true"/>
            <p:nvPr/>
          </p:nvSpPr>
          <p:spPr>
            <a:xfrm rot="0">
              <a:off x="0" y="123825"/>
              <a:ext cx="11495877" cy="3751876"/>
            </a:xfrm>
            <a:prstGeom prst="rect">
              <a:avLst/>
            </a:prstGeom>
          </p:spPr>
          <p:txBody>
            <a:bodyPr anchor="t" rtlCol="false" tIns="0" lIns="0" bIns="0" rIns="0">
              <a:spAutoFit/>
            </a:bodyPr>
            <a:lstStyle/>
            <a:p>
              <a:pPr>
                <a:lnSpc>
                  <a:spcPts val="5432"/>
                </a:lnSpc>
              </a:pPr>
              <a:r>
                <a:rPr lang="en-US" sz="5600">
                  <a:solidFill>
                    <a:srgbClr val="0F0E0C">
                      <a:alpha val="80000"/>
                    </a:srgbClr>
                  </a:solidFill>
                  <a:latin typeface="Cormorant Garamond Bold"/>
                </a:rPr>
                <a:t>Analisis Total Karakter dan Kata pada Data Twitter menggunakan Descriptive Analytics</a:t>
              </a:r>
            </a:p>
          </p:txBody>
        </p:sp>
        <p:sp>
          <p:nvSpPr>
            <p:cNvPr name="TextBox 11" id="11"/>
            <p:cNvSpPr txBox="true"/>
            <p:nvPr/>
          </p:nvSpPr>
          <p:spPr>
            <a:xfrm rot="0">
              <a:off x="0" y="4526751"/>
              <a:ext cx="11340962" cy="801325"/>
            </a:xfrm>
            <a:prstGeom prst="rect">
              <a:avLst/>
            </a:prstGeom>
          </p:spPr>
          <p:txBody>
            <a:bodyPr anchor="t" rtlCol="false" tIns="0" lIns="0" bIns="0" rIns="0">
              <a:spAutoFit/>
            </a:bodyPr>
            <a:lstStyle/>
            <a:p>
              <a:pPr>
                <a:lnSpc>
                  <a:spcPts val="5040"/>
                </a:lnSpc>
                <a:spcBef>
                  <a:spcPct val="0"/>
                </a:spcBef>
              </a:pPr>
              <a:r>
                <a:rPr lang="en-US" sz="3600">
                  <a:solidFill>
                    <a:srgbClr val="000000">
                      <a:alpha val="80000"/>
                    </a:srgbClr>
                  </a:solidFill>
                  <a:latin typeface="HK Grotesk Light"/>
                </a:rPr>
                <a:t>Data Science - Gold Challenge</a:t>
              </a:r>
            </a:p>
          </p:txBody>
        </p:sp>
      </p:grpSp>
      <p:sp>
        <p:nvSpPr>
          <p:cNvPr name="TextBox 12" id="12"/>
          <p:cNvSpPr txBox="true"/>
          <p:nvPr/>
        </p:nvSpPr>
        <p:spPr>
          <a:xfrm rot="0">
            <a:off x="1564481" y="9447403"/>
            <a:ext cx="2734270"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rPr>
              <a:t>RAFI ARRIBAATH ALFARESY</a:t>
            </a:r>
          </a:p>
        </p:txBody>
      </p:sp>
      <p:sp>
        <p:nvSpPr>
          <p:cNvPr name="TextBox 13" id="13"/>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rPr>
              <a:t>JANUARI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460172" y="886859"/>
            <a:ext cx="6604427" cy="660442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37373">
                <a:alpha val="9804"/>
              </a:srgbClr>
            </a:solidFill>
          </p:spPr>
        </p:sp>
      </p:grpSp>
      <p:sp>
        <p:nvSpPr>
          <p:cNvPr name="TextBox 4" id="4"/>
          <p:cNvSpPr txBox="true"/>
          <p:nvPr/>
        </p:nvSpPr>
        <p:spPr>
          <a:xfrm rot="0">
            <a:off x="5889207" y="-7431"/>
            <a:ext cx="9316242" cy="1036131"/>
          </a:xfrm>
          <a:prstGeom prst="rect">
            <a:avLst/>
          </a:prstGeom>
        </p:spPr>
        <p:txBody>
          <a:bodyPr anchor="t" rtlCol="false" tIns="0" lIns="0" bIns="0" rIns="0">
            <a:spAutoFit/>
          </a:bodyPr>
          <a:lstStyle/>
          <a:p>
            <a:pPr>
              <a:lnSpc>
                <a:spcPts val="8959"/>
              </a:lnSpc>
              <a:spcBef>
                <a:spcPct val="0"/>
              </a:spcBef>
            </a:pPr>
            <a:r>
              <a:rPr lang="en-US" sz="6399">
                <a:solidFill>
                  <a:srgbClr val="000000"/>
                </a:solidFill>
                <a:latin typeface="Cormorant Garamond Bold"/>
              </a:rPr>
              <a:t>Pendahuluan</a:t>
            </a:r>
          </a:p>
        </p:txBody>
      </p:sp>
      <p:grpSp>
        <p:nvGrpSpPr>
          <p:cNvPr name="Group 5" id="5"/>
          <p:cNvGrpSpPr/>
          <p:nvPr/>
        </p:nvGrpSpPr>
        <p:grpSpPr>
          <a:xfrm rot="0">
            <a:off x="0" y="8889740"/>
            <a:ext cx="18288000" cy="1411968"/>
            <a:chOff x="0" y="0"/>
            <a:chExt cx="6186311" cy="477629"/>
          </a:xfrm>
        </p:grpSpPr>
        <p:sp>
          <p:nvSpPr>
            <p:cNvPr name="Freeform 6" id="6"/>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7" id="7"/>
          <p:cNvSpPr/>
          <p:nvPr/>
        </p:nvSpPr>
        <p:spPr>
          <a:xfrm flipH="true" flipV="false" rot="0">
            <a:off x="2107385" y="524772"/>
            <a:ext cx="4212902" cy="8364968"/>
          </a:xfrm>
          <a:custGeom>
            <a:avLst/>
            <a:gdLst/>
            <a:ahLst/>
            <a:cxnLst/>
            <a:rect r="r" b="b" t="t" l="l"/>
            <a:pathLst>
              <a:path h="8364968" w="4212902">
                <a:moveTo>
                  <a:pt x="4212902" y="0"/>
                </a:moveTo>
                <a:lnTo>
                  <a:pt x="0" y="0"/>
                </a:lnTo>
                <a:lnTo>
                  <a:pt x="0" y="8364968"/>
                </a:lnTo>
                <a:lnTo>
                  <a:pt x="4212902" y="8364968"/>
                </a:lnTo>
                <a:lnTo>
                  <a:pt x="42129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90543" y="3172230"/>
            <a:ext cx="1016843" cy="1016843"/>
          </a:xfrm>
          <a:custGeom>
            <a:avLst/>
            <a:gdLst/>
            <a:ahLst/>
            <a:cxnLst/>
            <a:rect r="r" b="b" t="t" l="l"/>
            <a:pathLst>
              <a:path h="1016843" w="1016843">
                <a:moveTo>
                  <a:pt x="0" y="0"/>
                </a:moveTo>
                <a:lnTo>
                  <a:pt x="1016842" y="0"/>
                </a:lnTo>
                <a:lnTo>
                  <a:pt x="1016842" y="1016843"/>
                </a:lnTo>
                <a:lnTo>
                  <a:pt x="0" y="1016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551544" y="488229"/>
            <a:ext cx="2036194" cy="540471"/>
          </a:xfrm>
          <a:custGeom>
            <a:avLst/>
            <a:gdLst/>
            <a:ahLst/>
            <a:cxnLst/>
            <a:rect r="r" b="b" t="t" l="l"/>
            <a:pathLst>
              <a:path h="540471" w="2036194">
                <a:moveTo>
                  <a:pt x="0" y="0"/>
                </a:moveTo>
                <a:lnTo>
                  <a:pt x="2036194" y="0"/>
                </a:lnTo>
                <a:lnTo>
                  <a:pt x="2036194" y="540471"/>
                </a:lnTo>
                <a:lnTo>
                  <a:pt x="0" y="540471"/>
                </a:lnTo>
                <a:lnTo>
                  <a:pt x="0" y="0"/>
                </a:lnTo>
                <a:close/>
              </a:path>
            </a:pathLst>
          </a:custGeom>
          <a:blipFill>
            <a:blip r:embed="rId6"/>
            <a:stretch>
              <a:fillRect l="0" t="0" r="0" b="0"/>
            </a:stretch>
          </a:blipFill>
        </p:spPr>
      </p:sp>
      <p:sp>
        <p:nvSpPr>
          <p:cNvPr name="Freeform 10" id="10"/>
          <p:cNvSpPr/>
          <p:nvPr/>
        </p:nvSpPr>
        <p:spPr>
          <a:xfrm flipH="false" flipV="false" rot="0">
            <a:off x="4957364" y="2019498"/>
            <a:ext cx="931843" cy="934178"/>
          </a:xfrm>
          <a:custGeom>
            <a:avLst/>
            <a:gdLst/>
            <a:ahLst/>
            <a:cxnLst/>
            <a:rect r="r" b="b" t="t" l="l"/>
            <a:pathLst>
              <a:path h="934178" w="931843">
                <a:moveTo>
                  <a:pt x="0" y="0"/>
                </a:moveTo>
                <a:lnTo>
                  <a:pt x="931843" y="0"/>
                </a:lnTo>
                <a:lnTo>
                  <a:pt x="931843" y="934179"/>
                </a:lnTo>
                <a:lnTo>
                  <a:pt x="0" y="9341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7230139" y="1769746"/>
            <a:ext cx="10621509" cy="5846445"/>
          </a:xfrm>
          <a:prstGeom prst="rect">
            <a:avLst/>
          </a:prstGeom>
        </p:spPr>
        <p:txBody>
          <a:bodyPr anchor="t" rtlCol="false" tIns="0" lIns="0" bIns="0" rIns="0">
            <a:spAutoFit/>
          </a:bodyPr>
          <a:lstStyle/>
          <a:p>
            <a:pPr>
              <a:lnSpc>
                <a:spcPts val="3360"/>
              </a:lnSpc>
            </a:pPr>
            <a:r>
              <a:rPr lang="en-US" sz="2100">
                <a:solidFill>
                  <a:srgbClr val="000000">
                    <a:alpha val="80000"/>
                  </a:srgbClr>
                </a:solidFill>
                <a:latin typeface="HK Grotesk"/>
              </a:rPr>
              <a:t>Dalam era digital yang terus berkembang, Twitter telah menjadi sarana utama bagi masyarakat Indonesia untuk menyampaikan pemikiran, opini, dan berbagai informasi. Twitter memungkinkan pengguna untuk berinteraksi dalam keterbatasan karakter yang singkat, menciptakan dinamika komunikasi yang unik.</a:t>
            </a:r>
          </a:p>
          <a:p>
            <a:pPr marL="0" indent="0" lvl="0">
              <a:lnSpc>
                <a:spcPts val="3360"/>
              </a:lnSpc>
              <a:spcBef>
                <a:spcPct val="0"/>
              </a:spcBef>
            </a:pPr>
          </a:p>
          <a:p>
            <a:pPr marL="0" indent="0" lvl="0">
              <a:lnSpc>
                <a:spcPts val="3360"/>
              </a:lnSpc>
              <a:spcBef>
                <a:spcPct val="0"/>
              </a:spcBef>
            </a:pPr>
            <a:r>
              <a:rPr lang="en-US" sz="2100" u="none">
                <a:solidFill>
                  <a:srgbClr val="000000">
                    <a:alpha val="80000"/>
                  </a:srgbClr>
                </a:solidFill>
                <a:latin typeface="HK Grotesk"/>
              </a:rPr>
              <a:t>Dengan keterbatasan 280 karakter per tweet, Twitter memaksa pengguna untuk merangkum pemikiran mereka secara singkat dan padat. Ini menciptakan bentuk ekspresi yang efektif dan langsung, memungkinkan penyebaran informasi dengan cepat dan tanpa kekakuan formal. </a:t>
            </a:r>
          </a:p>
          <a:p>
            <a:pPr marL="0" indent="0" lvl="0">
              <a:lnSpc>
                <a:spcPts val="3360"/>
              </a:lnSpc>
              <a:spcBef>
                <a:spcPct val="0"/>
              </a:spcBef>
            </a:pPr>
          </a:p>
          <a:p>
            <a:pPr marL="0" indent="0" lvl="0">
              <a:lnSpc>
                <a:spcPts val="3360"/>
              </a:lnSpc>
              <a:spcBef>
                <a:spcPct val="0"/>
              </a:spcBef>
            </a:pPr>
            <a:r>
              <a:rPr lang="en-US" sz="2100" u="none">
                <a:solidFill>
                  <a:srgbClr val="000000">
                    <a:alpha val="80000"/>
                  </a:srgbClr>
                </a:solidFill>
                <a:latin typeface="HK Grotesk"/>
              </a:rPr>
              <a:t>Dengan demikian, analisis total karakter atau kata dalam data Twitter di Indonesia tidak hanya membatasi diri pada aspek teknis, tetapi juga memberikan wawasan mendalam terhadap kreativitas, tren bahasa, respons terhadap peristiwa, dan dinamika sentimen dalam komunikasi singkat di dunia maya.</a:t>
            </a:r>
          </a:p>
        </p:txBody>
      </p:sp>
      <p:sp>
        <p:nvSpPr>
          <p:cNvPr name="TextBox 12" id="12"/>
          <p:cNvSpPr txBox="true"/>
          <p:nvPr/>
        </p:nvSpPr>
        <p:spPr>
          <a:xfrm rot="0">
            <a:off x="5889207" y="933450"/>
            <a:ext cx="3604589" cy="571650"/>
          </a:xfrm>
          <a:prstGeom prst="rect">
            <a:avLst/>
          </a:prstGeom>
        </p:spPr>
        <p:txBody>
          <a:bodyPr anchor="t" rtlCol="false" tIns="0" lIns="0" bIns="0" rIns="0">
            <a:spAutoFit/>
          </a:bodyPr>
          <a:lstStyle/>
          <a:p>
            <a:pPr algn="r">
              <a:lnSpc>
                <a:spcPts val="5040"/>
              </a:lnSpc>
              <a:spcBef>
                <a:spcPct val="0"/>
              </a:spcBef>
            </a:pPr>
            <a:r>
              <a:rPr lang="en-US" sz="3600">
                <a:solidFill>
                  <a:srgbClr val="000000"/>
                </a:solidFill>
                <a:latin typeface="Cormorant Garamond Semi-Bold"/>
              </a:rPr>
              <a:t>Latar Belakang</a:t>
            </a:r>
          </a:p>
        </p:txBody>
      </p:sp>
      <p:sp>
        <p:nvSpPr>
          <p:cNvPr name="TextBox 13" id="13"/>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rPr>
              <a:t>JANUARI 2024</a:t>
            </a:r>
          </a:p>
        </p:txBody>
      </p:sp>
      <p:sp>
        <p:nvSpPr>
          <p:cNvPr name="TextBox 14" id="14"/>
          <p:cNvSpPr txBox="true"/>
          <p:nvPr/>
        </p:nvSpPr>
        <p:spPr>
          <a:xfrm rot="0">
            <a:off x="1564481" y="9447403"/>
            <a:ext cx="2734270"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rPr>
              <a:t>RAFI ARRIBAATH ALFARESY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4" id="4"/>
          <p:cNvSpPr/>
          <p:nvPr/>
        </p:nvSpPr>
        <p:spPr>
          <a:xfrm flipH="false" flipV="false" rot="0">
            <a:off x="162137" y="1246537"/>
            <a:ext cx="4878144" cy="6690870"/>
          </a:xfrm>
          <a:custGeom>
            <a:avLst/>
            <a:gdLst/>
            <a:ahLst/>
            <a:cxnLst/>
            <a:rect r="r" b="b" t="t" l="l"/>
            <a:pathLst>
              <a:path h="6690870" w="4878144">
                <a:moveTo>
                  <a:pt x="0" y="0"/>
                </a:moveTo>
                <a:lnTo>
                  <a:pt x="4878143" y="0"/>
                </a:lnTo>
                <a:lnTo>
                  <a:pt x="4878143" y="6690869"/>
                </a:lnTo>
                <a:lnTo>
                  <a:pt x="0" y="6690869"/>
                </a:lnTo>
                <a:lnTo>
                  <a:pt x="0" y="0"/>
                </a:lnTo>
                <a:close/>
              </a:path>
            </a:pathLst>
          </a:custGeom>
          <a:blipFill>
            <a:blip r:embed="rId2"/>
            <a:stretch>
              <a:fillRect l="0" t="0" r="-56823" b="0"/>
            </a:stretch>
          </a:blipFill>
        </p:spPr>
      </p:sp>
      <p:sp>
        <p:nvSpPr>
          <p:cNvPr name="Freeform 5" id="5"/>
          <p:cNvSpPr/>
          <p:nvPr/>
        </p:nvSpPr>
        <p:spPr>
          <a:xfrm flipH="false" flipV="false" rot="0">
            <a:off x="12794453" y="2391257"/>
            <a:ext cx="4459003" cy="2505755"/>
          </a:xfrm>
          <a:custGeom>
            <a:avLst/>
            <a:gdLst/>
            <a:ahLst/>
            <a:cxnLst/>
            <a:rect r="r" b="b" t="t" l="l"/>
            <a:pathLst>
              <a:path h="2505755" w="4459003">
                <a:moveTo>
                  <a:pt x="0" y="0"/>
                </a:moveTo>
                <a:lnTo>
                  <a:pt x="4459003" y="0"/>
                </a:lnTo>
                <a:lnTo>
                  <a:pt x="4459003" y="2505755"/>
                </a:lnTo>
                <a:lnTo>
                  <a:pt x="0" y="2505755"/>
                </a:lnTo>
                <a:lnTo>
                  <a:pt x="0" y="0"/>
                </a:lnTo>
                <a:close/>
              </a:path>
            </a:pathLst>
          </a:custGeom>
          <a:blipFill>
            <a:blip r:embed="rId3"/>
            <a:stretch>
              <a:fillRect l="-8873" t="-6910" r="-957" b="0"/>
            </a:stretch>
          </a:blipFill>
        </p:spPr>
      </p:sp>
      <p:sp>
        <p:nvSpPr>
          <p:cNvPr name="Freeform 6" id="6"/>
          <p:cNvSpPr/>
          <p:nvPr/>
        </p:nvSpPr>
        <p:spPr>
          <a:xfrm flipH="false" flipV="false" rot="0">
            <a:off x="9144000" y="2408634"/>
            <a:ext cx="3679632" cy="2488379"/>
          </a:xfrm>
          <a:custGeom>
            <a:avLst/>
            <a:gdLst/>
            <a:ahLst/>
            <a:cxnLst/>
            <a:rect r="r" b="b" t="t" l="l"/>
            <a:pathLst>
              <a:path h="2488379" w="3679632">
                <a:moveTo>
                  <a:pt x="0" y="0"/>
                </a:moveTo>
                <a:lnTo>
                  <a:pt x="3679632" y="0"/>
                </a:lnTo>
                <a:lnTo>
                  <a:pt x="3679632" y="2488378"/>
                </a:lnTo>
                <a:lnTo>
                  <a:pt x="0" y="2488378"/>
                </a:lnTo>
                <a:lnTo>
                  <a:pt x="0" y="0"/>
                </a:lnTo>
                <a:close/>
              </a:path>
            </a:pathLst>
          </a:custGeom>
          <a:blipFill>
            <a:blip r:embed="rId4"/>
            <a:stretch>
              <a:fillRect l="0" t="-16465" r="0" b="-43236"/>
            </a:stretch>
          </a:blipFill>
        </p:spPr>
      </p:sp>
      <p:sp>
        <p:nvSpPr>
          <p:cNvPr name="TextBox 7" id="7"/>
          <p:cNvSpPr txBox="true"/>
          <p:nvPr/>
        </p:nvSpPr>
        <p:spPr>
          <a:xfrm rot="0">
            <a:off x="6115292" y="-7431"/>
            <a:ext cx="6057416" cy="1036131"/>
          </a:xfrm>
          <a:prstGeom prst="rect">
            <a:avLst/>
          </a:prstGeom>
        </p:spPr>
        <p:txBody>
          <a:bodyPr anchor="t" rtlCol="false" tIns="0" lIns="0" bIns="0" rIns="0">
            <a:spAutoFit/>
          </a:bodyPr>
          <a:lstStyle/>
          <a:p>
            <a:pPr>
              <a:lnSpc>
                <a:spcPts val="8960"/>
              </a:lnSpc>
              <a:spcBef>
                <a:spcPct val="0"/>
              </a:spcBef>
            </a:pPr>
            <a:r>
              <a:rPr lang="en-US" sz="6400">
                <a:solidFill>
                  <a:srgbClr val="000000"/>
                </a:solidFill>
                <a:latin typeface="Cormorant Garamond Bold"/>
              </a:rPr>
              <a:t>Metode Penelitian</a:t>
            </a:r>
          </a:p>
        </p:txBody>
      </p:sp>
      <p:grpSp>
        <p:nvGrpSpPr>
          <p:cNvPr name="Group 8" id="8"/>
          <p:cNvGrpSpPr/>
          <p:nvPr/>
        </p:nvGrpSpPr>
        <p:grpSpPr>
          <a:xfrm rot="0">
            <a:off x="5204631" y="1719507"/>
            <a:ext cx="3518013" cy="4332960"/>
            <a:chOff x="0" y="0"/>
            <a:chExt cx="4690685" cy="5777279"/>
          </a:xfrm>
        </p:grpSpPr>
        <p:sp>
          <p:nvSpPr>
            <p:cNvPr name="TextBox 9" id="9"/>
            <p:cNvSpPr txBox="true"/>
            <p:nvPr/>
          </p:nvSpPr>
          <p:spPr>
            <a:xfrm rot="0">
              <a:off x="0" y="-66675"/>
              <a:ext cx="4690685" cy="1535196"/>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Cormorant Garamond Semi-Bold"/>
                </a:rPr>
                <a:t>Proses Code Function Cleansing </a:t>
              </a:r>
            </a:p>
          </p:txBody>
        </p:sp>
        <p:sp>
          <p:nvSpPr>
            <p:cNvPr name="TextBox 10" id="10"/>
            <p:cNvSpPr txBox="true"/>
            <p:nvPr/>
          </p:nvSpPr>
          <p:spPr>
            <a:xfrm rot="0">
              <a:off x="0" y="1785400"/>
              <a:ext cx="3907283" cy="3991879"/>
            </a:xfrm>
            <a:prstGeom prst="rect">
              <a:avLst/>
            </a:prstGeom>
          </p:spPr>
          <p:txBody>
            <a:bodyPr anchor="t" rtlCol="false" tIns="0" lIns="0" bIns="0" rIns="0">
              <a:spAutoFit/>
            </a:bodyPr>
            <a:lstStyle/>
            <a:p>
              <a:pPr marL="0" indent="0" lvl="0">
                <a:lnSpc>
                  <a:spcPts val="3359"/>
                </a:lnSpc>
                <a:spcBef>
                  <a:spcPct val="0"/>
                </a:spcBef>
              </a:pPr>
              <a:r>
                <a:rPr lang="en-US" sz="2099">
                  <a:solidFill>
                    <a:srgbClr val="000000">
                      <a:alpha val="80000"/>
                    </a:srgbClr>
                  </a:solidFill>
                  <a:latin typeface="HK Grotesk"/>
                </a:rPr>
                <a:t>Codingan dilakukan dalam Visual Studio Code untuk membangun API yang dapat melakukan data cleansing pada text dan juga pada text di dalam file atau bentuk CSV.</a:t>
              </a:r>
            </a:p>
          </p:txBody>
        </p:sp>
      </p:grpSp>
      <p:grpSp>
        <p:nvGrpSpPr>
          <p:cNvPr name="Group 11" id="11"/>
          <p:cNvGrpSpPr/>
          <p:nvPr/>
        </p:nvGrpSpPr>
        <p:grpSpPr>
          <a:xfrm rot="0">
            <a:off x="9144000" y="5115021"/>
            <a:ext cx="9144000" cy="3736544"/>
            <a:chOff x="0" y="0"/>
            <a:chExt cx="12192000" cy="4982059"/>
          </a:xfrm>
        </p:grpSpPr>
        <p:sp>
          <p:nvSpPr>
            <p:cNvPr name="TextBox 12" id="12"/>
            <p:cNvSpPr txBox="true"/>
            <p:nvPr/>
          </p:nvSpPr>
          <p:spPr>
            <a:xfrm rot="0">
              <a:off x="0" y="-66675"/>
              <a:ext cx="12192000" cy="739975"/>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Cormorant Garamond Bold"/>
                </a:rPr>
                <a:t>Pemilihan Metode Statistika dan EDA</a:t>
              </a:r>
            </a:p>
          </p:txBody>
        </p:sp>
        <p:sp>
          <p:nvSpPr>
            <p:cNvPr name="TextBox 13" id="13"/>
            <p:cNvSpPr txBox="true"/>
            <p:nvPr/>
          </p:nvSpPr>
          <p:spPr>
            <a:xfrm rot="0">
              <a:off x="0" y="990180"/>
              <a:ext cx="10155788" cy="3991879"/>
            </a:xfrm>
            <a:prstGeom prst="rect">
              <a:avLst/>
            </a:prstGeom>
          </p:spPr>
          <p:txBody>
            <a:bodyPr anchor="t" rtlCol="false" tIns="0" lIns="0" bIns="0" rIns="0">
              <a:spAutoFit/>
            </a:bodyPr>
            <a:lstStyle/>
            <a:p>
              <a:pPr>
                <a:lnSpc>
                  <a:spcPts val="3360"/>
                </a:lnSpc>
              </a:pPr>
              <a:r>
                <a:rPr lang="en-US" sz="2100">
                  <a:solidFill>
                    <a:srgbClr val="000000">
                      <a:alpha val="80000"/>
                    </a:srgbClr>
                  </a:solidFill>
                  <a:latin typeface="HK Grotesk"/>
                </a:rPr>
                <a:t>Metode analisis yang dipakai dalam penelitian ini menggunakan descriptive analytics. Dikarenakan tujuannya adalah untuk menguraikan pola yang terdapat dalam data. Jenis analisis ini dianggap tepat karena difokuskan untuk mengidentifikasi kondisi data serta memahami pola-pola yang mungkin ada dalam data tersebut. Dan juga Univariate Analysis untuk menganalisis masing-masing dari data total karakter dan total kata.</a:t>
              </a:r>
            </a:p>
            <a:p>
              <a:pPr marL="0" indent="0" lvl="0">
                <a:lnSpc>
                  <a:spcPts val="3359"/>
                </a:lnSpc>
                <a:spcBef>
                  <a:spcPct val="0"/>
                </a:spcBef>
              </a:pPr>
            </a:p>
          </p:txBody>
        </p:sp>
      </p:grpSp>
      <p:sp>
        <p:nvSpPr>
          <p:cNvPr name="TextBox 14" id="14"/>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rPr>
              <a:t>JANUARI 2024</a:t>
            </a:r>
          </a:p>
        </p:txBody>
      </p:sp>
      <p:sp>
        <p:nvSpPr>
          <p:cNvPr name="TextBox 15" id="15"/>
          <p:cNvSpPr txBox="true"/>
          <p:nvPr/>
        </p:nvSpPr>
        <p:spPr>
          <a:xfrm rot="0">
            <a:off x="1564481" y="9447403"/>
            <a:ext cx="2734270"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rPr>
              <a:t>RAFI ARRIBAATH ALFARESY</a:t>
            </a:r>
          </a:p>
        </p:txBody>
      </p:sp>
      <p:sp>
        <p:nvSpPr>
          <p:cNvPr name="Freeform 16" id="16"/>
          <p:cNvSpPr/>
          <p:nvPr/>
        </p:nvSpPr>
        <p:spPr>
          <a:xfrm flipH="false" flipV="false" rot="0">
            <a:off x="15551544" y="488229"/>
            <a:ext cx="2036194" cy="540471"/>
          </a:xfrm>
          <a:custGeom>
            <a:avLst/>
            <a:gdLst/>
            <a:ahLst/>
            <a:cxnLst/>
            <a:rect r="r" b="b" t="t" l="l"/>
            <a:pathLst>
              <a:path h="540471" w="2036194">
                <a:moveTo>
                  <a:pt x="0" y="0"/>
                </a:moveTo>
                <a:lnTo>
                  <a:pt x="2036194" y="0"/>
                </a:lnTo>
                <a:lnTo>
                  <a:pt x="2036194" y="540471"/>
                </a:lnTo>
                <a:lnTo>
                  <a:pt x="0" y="540471"/>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flipH="false" flipV="false" rot="0">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sp>
        <p:nvSpPr>
          <p:cNvPr name="Freeform 4" id="4"/>
          <p:cNvSpPr/>
          <p:nvPr/>
        </p:nvSpPr>
        <p:spPr>
          <a:xfrm flipH="false" flipV="false" rot="0">
            <a:off x="15551544" y="488229"/>
            <a:ext cx="2036194" cy="540471"/>
          </a:xfrm>
          <a:custGeom>
            <a:avLst/>
            <a:gdLst/>
            <a:ahLst/>
            <a:cxnLst/>
            <a:rect r="r" b="b" t="t" l="l"/>
            <a:pathLst>
              <a:path h="540471" w="2036194">
                <a:moveTo>
                  <a:pt x="0" y="0"/>
                </a:moveTo>
                <a:lnTo>
                  <a:pt x="2036194" y="0"/>
                </a:lnTo>
                <a:lnTo>
                  <a:pt x="2036194" y="540471"/>
                </a:lnTo>
                <a:lnTo>
                  <a:pt x="0" y="540471"/>
                </a:lnTo>
                <a:lnTo>
                  <a:pt x="0" y="0"/>
                </a:lnTo>
                <a:close/>
              </a:path>
            </a:pathLst>
          </a:custGeom>
          <a:blipFill>
            <a:blip r:embed="rId2"/>
            <a:stretch>
              <a:fillRect l="0" t="0" r="0" b="0"/>
            </a:stretch>
          </a:blipFill>
        </p:spPr>
      </p:sp>
      <p:sp>
        <p:nvSpPr>
          <p:cNvPr name="Freeform 5" id="5"/>
          <p:cNvSpPr/>
          <p:nvPr/>
        </p:nvSpPr>
        <p:spPr>
          <a:xfrm flipH="false" flipV="false" rot="0">
            <a:off x="980480" y="5801911"/>
            <a:ext cx="4837510" cy="2517384"/>
          </a:xfrm>
          <a:custGeom>
            <a:avLst/>
            <a:gdLst/>
            <a:ahLst/>
            <a:cxnLst/>
            <a:rect r="r" b="b" t="t" l="l"/>
            <a:pathLst>
              <a:path h="2517384" w="4837510">
                <a:moveTo>
                  <a:pt x="0" y="0"/>
                </a:moveTo>
                <a:lnTo>
                  <a:pt x="4837510" y="0"/>
                </a:lnTo>
                <a:lnTo>
                  <a:pt x="4837510" y="2517384"/>
                </a:lnTo>
                <a:lnTo>
                  <a:pt x="0" y="2517384"/>
                </a:lnTo>
                <a:lnTo>
                  <a:pt x="0" y="0"/>
                </a:lnTo>
                <a:close/>
              </a:path>
            </a:pathLst>
          </a:custGeom>
          <a:blipFill>
            <a:blip r:embed="rId3"/>
            <a:stretch>
              <a:fillRect l="0" t="0" r="0" b="0"/>
            </a:stretch>
          </a:blipFill>
        </p:spPr>
      </p:sp>
      <p:sp>
        <p:nvSpPr>
          <p:cNvPr name="Freeform 6" id="6"/>
          <p:cNvSpPr/>
          <p:nvPr/>
        </p:nvSpPr>
        <p:spPr>
          <a:xfrm flipH="false" flipV="false" rot="0">
            <a:off x="9473556" y="5724183"/>
            <a:ext cx="4986876" cy="2595112"/>
          </a:xfrm>
          <a:custGeom>
            <a:avLst/>
            <a:gdLst/>
            <a:ahLst/>
            <a:cxnLst/>
            <a:rect r="r" b="b" t="t" l="l"/>
            <a:pathLst>
              <a:path h="2595112" w="4986876">
                <a:moveTo>
                  <a:pt x="0" y="0"/>
                </a:moveTo>
                <a:lnTo>
                  <a:pt x="4986875" y="0"/>
                </a:lnTo>
                <a:lnTo>
                  <a:pt x="4986875" y="2595112"/>
                </a:lnTo>
                <a:lnTo>
                  <a:pt x="0" y="2595112"/>
                </a:lnTo>
                <a:lnTo>
                  <a:pt x="0" y="0"/>
                </a:lnTo>
                <a:close/>
              </a:path>
            </a:pathLst>
          </a:custGeom>
          <a:blipFill>
            <a:blip r:embed="rId4"/>
            <a:stretch>
              <a:fillRect l="0" t="0" r="0" b="0"/>
            </a:stretch>
          </a:blipFill>
        </p:spPr>
      </p:sp>
      <p:sp>
        <p:nvSpPr>
          <p:cNvPr name="Freeform 7" id="7"/>
          <p:cNvSpPr/>
          <p:nvPr/>
        </p:nvSpPr>
        <p:spPr>
          <a:xfrm flipH="false" flipV="false" rot="0">
            <a:off x="1146034" y="1550320"/>
            <a:ext cx="4671956" cy="3445568"/>
          </a:xfrm>
          <a:custGeom>
            <a:avLst/>
            <a:gdLst/>
            <a:ahLst/>
            <a:cxnLst/>
            <a:rect r="r" b="b" t="t" l="l"/>
            <a:pathLst>
              <a:path h="3445568" w="4671956">
                <a:moveTo>
                  <a:pt x="0" y="0"/>
                </a:moveTo>
                <a:lnTo>
                  <a:pt x="4671956" y="0"/>
                </a:lnTo>
                <a:lnTo>
                  <a:pt x="4671956" y="3445568"/>
                </a:lnTo>
                <a:lnTo>
                  <a:pt x="0" y="3445568"/>
                </a:lnTo>
                <a:lnTo>
                  <a:pt x="0" y="0"/>
                </a:lnTo>
                <a:close/>
              </a:path>
            </a:pathLst>
          </a:custGeom>
          <a:blipFill>
            <a:blip r:embed="rId5"/>
            <a:stretch>
              <a:fillRect l="0" t="0" r="0" b="0"/>
            </a:stretch>
          </a:blipFill>
        </p:spPr>
      </p:sp>
      <p:sp>
        <p:nvSpPr>
          <p:cNvPr name="Freeform 8" id="8"/>
          <p:cNvSpPr/>
          <p:nvPr/>
        </p:nvSpPr>
        <p:spPr>
          <a:xfrm flipH="false" flipV="false" rot="0">
            <a:off x="9473556" y="1550320"/>
            <a:ext cx="4794867" cy="3536215"/>
          </a:xfrm>
          <a:custGeom>
            <a:avLst/>
            <a:gdLst/>
            <a:ahLst/>
            <a:cxnLst/>
            <a:rect r="r" b="b" t="t" l="l"/>
            <a:pathLst>
              <a:path h="3536215" w="4794867">
                <a:moveTo>
                  <a:pt x="0" y="0"/>
                </a:moveTo>
                <a:lnTo>
                  <a:pt x="4794867" y="0"/>
                </a:lnTo>
                <a:lnTo>
                  <a:pt x="4794867" y="3536215"/>
                </a:lnTo>
                <a:lnTo>
                  <a:pt x="0" y="3536215"/>
                </a:lnTo>
                <a:lnTo>
                  <a:pt x="0" y="0"/>
                </a:lnTo>
                <a:close/>
              </a:path>
            </a:pathLst>
          </a:custGeom>
          <a:blipFill>
            <a:blip r:embed="rId6"/>
            <a:stretch>
              <a:fillRect l="0" t="0" r="0" b="0"/>
            </a:stretch>
          </a:blipFill>
        </p:spPr>
      </p:sp>
      <p:sp>
        <p:nvSpPr>
          <p:cNvPr name="TextBox 9" id="9"/>
          <p:cNvSpPr txBox="true"/>
          <p:nvPr/>
        </p:nvSpPr>
        <p:spPr>
          <a:xfrm rot="0">
            <a:off x="6444847" y="-91849"/>
            <a:ext cx="6057416" cy="1036131"/>
          </a:xfrm>
          <a:prstGeom prst="rect">
            <a:avLst/>
          </a:prstGeom>
        </p:spPr>
        <p:txBody>
          <a:bodyPr anchor="t" rtlCol="false" tIns="0" lIns="0" bIns="0" rIns="0">
            <a:spAutoFit/>
          </a:bodyPr>
          <a:lstStyle/>
          <a:p>
            <a:pPr>
              <a:lnSpc>
                <a:spcPts val="8960"/>
              </a:lnSpc>
              <a:spcBef>
                <a:spcPct val="0"/>
              </a:spcBef>
            </a:pPr>
            <a:r>
              <a:rPr lang="en-US" sz="6400">
                <a:solidFill>
                  <a:srgbClr val="000000"/>
                </a:solidFill>
                <a:latin typeface="Cormorant Garamond Bold"/>
              </a:rPr>
              <a:t>Metode Penelitian</a:t>
            </a:r>
          </a:p>
        </p:txBody>
      </p:sp>
      <p:sp>
        <p:nvSpPr>
          <p:cNvPr name="TextBox 10" id="10"/>
          <p:cNvSpPr txBox="true"/>
          <p:nvPr/>
        </p:nvSpPr>
        <p:spPr>
          <a:xfrm rot="0">
            <a:off x="15205449" y="9452165"/>
            <a:ext cx="2078929" cy="240665"/>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rPr>
              <a:t>JANUARI 2024</a:t>
            </a:r>
          </a:p>
        </p:txBody>
      </p:sp>
      <p:sp>
        <p:nvSpPr>
          <p:cNvPr name="TextBox 11" id="11"/>
          <p:cNvSpPr txBox="true"/>
          <p:nvPr/>
        </p:nvSpPr>
        <p:spPr>
          <a:xfrm rot="0">
            <a:off x="1564481" y="9447403"/>
            <a:ext cx="2734270"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rPr>
              <a:t>RAFI ARRIBAATH ALFARESY</a:t>
            </a:r>
          </a:p>
        </p:txBody>
      </p:sp>
      <p:grpSp>
        <p:nvGrpSpPr>
          <p:cNvPr name="Group 12" id="12"/>
          <p:cNvGrpSpPr/>
          <p:nvPr/>
        </p:nvGrpSpPr>
        <p:grpSpPr>
          <a:xfrm rot="0">
            <a:off x="5625982" y="1772778"/>
            <a:ext cx="2957830" cy="3263399"/>
            <a:chOff x="0" y="0"/>
            <a:chExt cx="3943773" cy="4351198"/>
          </a:xfrm>
        </p:grpSpPr>
        <p:grpSp>
          <p:nvGrpSpPr>
            <p:cNvPr name="Group 13" id="13"/>
            <p:cNvGrpSpPr/>
            <p:nvPr/>
          </p:nvGrpSpPr>
          <p:grpSpPr>
            <a:xfrm rot="0">
              <a:off x="0" y="0"/>
              <a:ext cx="3943773" cy="4351198"/>
              <a:chOff x="0" y="0"/>
              <a:chExt cx="753174" cy="994612"/>
            </a:xfrm>
          </p:grpSpPr>
          <p:sp>
            <p:nvSpPr>
              <p:cNvPr name="Freeform 14" id="14"/>
              <p:cNvSpPr/>
              <p:nvPr/>
            </p:nvSpPr>
            <p:spPr>
              <a:xfrm flipH="false" flipV="false" rot="0">
                <a:off x="0" y="0"/>
                <a:ext cx="753174" cy="994613"/>
              </a:xfrm>
              <a:custGeom>
                <a:avLst/>
                <a:gdLst/>
                <a:ahLst/>
                <a:cxnLst/>
                <a:rect r="r" b="b" t="t" l="l"/>
                <a:pathLst>
                  <a:path h="994613" w="753174">
                    <a:moveTo>
                      <a:pt x="628714" y="994612"/>
                    </a:moveTo>
                    <a:lnTo>
                      <a:pt x="124460" y="994612"/>
                    </a:lnTo>
                    <a:cubicBezTo>
                      <a:pt x="55880" y="994612"/>
                      <a:pt x="0" y="938733"/>
                      <a:pt x="0" y="870152"/>
                    </a:cubicBezTo>
                    <a:lnTo>
                      <a:pt x="0" y="124460"/>
                    </a:lnTo>
                    <a:cubicBezTo>
                      <a:pt x="0" y="55880"/>
                      <a:pt x="55880" y="0"/>
                      <a:pt x="124460" y="0"/>
                    </a:cubicBezTo>
                    <a:lnTo>
                      <a:pt x="628714" y="0"/>
                    </a:lnTo>
                    <a:cubicBezTo>
                      <a:pt x="697294" y="0"/>
                      <a:pt x="753174" y="55880"/>
                      <a:pt x="753174" y="124460"/>
                    </a:cubicBezTo>
                    <a:lnTo>
                      <a:pt x="753174" y="870153"/>
                    </a:lnTo>
                    <a:cubicBezTo>
                      <a:pt x="753174" y="938733"/>
                      <a:pt x="697294" y="994613"/>
                      <a:pt x="628714" y="994613"/>
                    </a:cubicBezTo>
                    <a:close/>
                  </a:path>
                </a:pathLst>
              </a:custGeom>
              <a:solidFill>
                <a:srgbClr val="953495"/>
              </a:solidFill>
            </p:spPr>
          </p:sp>
        </p:grpSp>
        <p:sp>
          <p:nvSpPr>
            <p:cNvPr name="TextBox 15" id="15"/>
            <p:cNvSpPr txBox="true"/>
            <p:nvPr/>
          </p:nvSpPr>
          <p:spPr>
            <a:xfrm rot="0">
              <a:off x="395328" y="414704"/>
              <a:ext cx="3153117" cy="585174"/>
            </a:xfrm>
            <a:prstGeom prst="rect">
              <a:avLst/>
            </a:prstGeom>
          </p:spPr>
          <p:txBody>
            <a:bodyPr anchor="t" rtlCol="false" tIns="0" lIns="0" bIns="0" rIns="0">
              <a:spAutoFit/>
            </a:bodyPr>
            <a:lstStyle/>
            <a:p>
              <a:pPr algn="ctr" marL="0" indent="0" lvl="0">
                <a:lnSpc>
                  <a:spcPts val="3493"/>
                </a:lnSpc>
                <a:spcBef>
                  <a:spcPct val="0"/>
                </a:spcBef>
              </a:pPr>
              <a:r>
                <a:rPr lang="en-US" sz="2911">
                  <a:solidFill>
                    <a:srgbClr val="FFFFFF"/>
                  </a:solidFill>
                  <a:latin typeface="HK Grotesk Semi-Bold"/>
                </a:rPr>
                <a:t>Visualisasi 1</a:t>
              </a:r>
            </a:p>
          </p:txBody>
        </p:sp>
        <p:sp>
          <p:nvSpPr>
            <p:cNvPr name="TextBox 16" id="16"/>
            <p:cNvSpPr txBox="true"/>
            <p:nvPr/>
          </p:nvSpPr>
          <p:spPr>
            <a:xfrm rot="0">
              <a:off x="395321" y="1277061"/>
              <a:ext cx="3153130" cy="2407046"/>
            </a:xfrm>
            <a:prstGeom prst="rect">
              <a:avLst/>
            </a:prstGeom>
          </p:spPr>
          <p:txBody>
            <a:bodyPr anchor="t" rtlCol="false" tIns="0" lIns="0" bIns="0" rIns="0">
              <a:spAutoFit/>
            </a:bodyPr>
            <a:lstStyle/>
            <a:p>
              <a:pPr algn="ctr" marL="0" indent="0" lvl="0">
                <a:lnSpc>
                  <a:spcPts val="2717"/>
                </a:lnSpc>
                <a:spcBef>
                  <a:spcPct val="0"/>
                </a:spcBef>
              </a:pPr>
              <a:r>
                <a:rPr lang="en-US" sz="1698">
                  <a:solidFill>
                    <a:srgbClr val="FFFFFF">
                      <a:alpha val="80000"/>
                    </a:srgbClr>
                  </a:solidFill>
                  <a:latin typeface="HK Grotesk"/>
                </a:rPr>
                <a:t>Visualisasi ini menunjukkan bahwa rata-rata panjang karakter dari data tweet pengguna adalah sebesar 60-110 karakter.</a:t>
              </a:r>
            </a:p>
          </p:txBody>
        </p:sp>
      </p:grpSp>
      <p:grpSp>
        <p:nvGrpSpPr>
          <p:cNvPr name="Group 17" id="17"/>
          <p:cNvGrpSpPr/>
          <p:nvPr/>
        </p:nvGrpSpPr>
        <p:grpSpPr>
          <a:xfrm rot="0">
            <a:off x="14150660" y="1700004"/>
            <a:ext cx="2947767" cy="3439677"/>
            <a:chOff x="0" y="0"/>
            <a:chExt cx="3930356" cy="4586236"/>
          </a:xfrm>
        </p:grpSpPr>
        <p:grpSp>
          <p:nvGrpSpPr>
            <p:cNvPr name="Group 18" id="18"/>
            <p:cNvGrpSpPr/>
            <p:nvPr/>
          </p:nvGrpSpPr>
          <p:grpSpPr>
            <a:xfrm rot="0">
              <a:off x="0" y="0"/>
              <a:ext cx="3930356" cy="4586236"/>
              <a:chOff x="0" y="0"/>
              <a:chExt cx="753174" cy="1051917"/>
            </a:xfrm>
          </p:grpSpPr>
          <p:sp>
            <p:nvSpPr>
              <p:cNvPr name="Freeform 19" id="19"/>
              <p:cNvSpPr/>
              <p:nvPr/>
            </p:nvSpPr>
            <p:spPr>
              <a:xfrm flipH="false" flipV="false" rot="0">
                <a:off x="0" y="0"/>
                <a:ext cx="753174" cy="1051917"/>
              </a:xfrm>
              <a:custGeom>
                <a:avLst/>
                <a:gdLst/>
                <a:ahLst/>
                <a:cxnLst/>
                <a:rect r="r" b="b" t="t" l="l"/>
                <a:pathLst>
                  <a:path h="1051917" w="753174">
                    <a:moveTo>
                      <a:pt x="628714" y="1051917"/>
                    </a:moveTo>
                    <a:lnTo>
                      <a:pt x="124460" y="1051917"/>
                    </a:lnTo>
                    <a:cubicBezTo>
                      <a:pt x="55880" y="1051917"/>
                      <a:pt x="0" y="996037"/>
                      <a:pt x="0" y="927457"/>
                    </a:cubicBezTo>
                    <a:lnTo>
                      <a:pt x="0" y="124460"/>
                    </a:lnTo>
                    <a:cubicBezTo>
                      <a:pt x="0" y="55880"/>
                      <a:pt x="55880" y="0"/>
                      <a:pt x="124460" y="0"/>
                    </a:cubicBezTo>
                    <a:lnTo>
                      <a:pt x="628714" y="0"/>
                    </a:lnTo>
                    <a:cubicBezTo>
                      <a:pt x="697294" y="0"/>
                      <a:pt x="753174" y="55880"/>
                      <a:pt x="753174" y="124460"/>
                    </a:cubicBezTo>
                    <a:lnTo>
                      <a:pt x="753174" y="927457"/>
                    </a:lnTo>
                    <a:cubicBezTo>
                      <a:pt x="753174" y="996037"/>
                      <a:pt x="697294" y="1051917"/>
                      <a:pt x="628714" y="1051917"/>
                    </a:cubicBezTo>
                    <a:close/>
                  </a:path>
                </a:pathLst>
              </a:custGeom>
              <a:solidFill>
                <a:srgbClr val="953495"/>
              </a:solidFill>
            </p:spPr>
          </p:sp>
        </p:grpSp>
        <p:sp>
          <p:nvSpPr>
            <p:cNvPr name="TextBox 20" id="20"/>
            <p:cNvSpPr txBox="true"/>
            <p:nvPr/>
          </p:nvSpPr>
          <p:spPr>
            <a:xfrm rot="0">
              <a:off x="393983" y="413293"/>
              <a:ext cx="3142390" cy="578836"/>
            </a:xfrm>
            <a:prstGeom prst="rect">
              <a:avLst/>
            </a:prstGeom>
          </p:spPr>
          <p:txBody>
            <a:bodyPr anchor="t" rtlCol="false" tIns="0" lIns="0" bIns="0" rIns="0">
              <a:spAutoFit/>
            </a:bodyPr>
            <a:lstStyle/>
            <a:p>
              <a:pPr algn="ctr" marL="0" indent="0" lvl="0">
                <a:lnSpc>
                  <a:spcPts val="3481"/>
                </a:lnSpc>
                <a:spcBef>
                  <a:spcPct val="0"/>
                </a:spcBef>
              </a:pPr>
              <a:r>
                <a:rPr lang="en-US" sz="2901">
                  <a:solidFill>
                    <a:srgbClr val="FFFFFF"/>
                  </a:solidFill>
                  <a:latin typeface="HK Grotesk Semi-Bold"/>
                </a:rPr>
                <a:t>Visualisasi 2</a:t>
              </a:r>
            </a:p>
          </p:txBody>
        </p:sp>
        <p:sp>
          <p:nvSpPr>
            <p:cNvPr name="TextBox 21" id="21"/>
            <p:cNvSpPr txBox="true"/>
            <p:nvPr/>
          </p:nvSpPr>
          <p:spPr>
            <a:xfrm rot="0">
              <a:off x="393976" y="1268142"/>
              <a:ext cx="3142404" cy="2653272"/>
            </a:xfrm>
            <a:prstGeom prst="rect">
              <a:avLst/>
            </a:prstGeom>
          </p:spPr>
          <p:txBody>
            <a:bodyPr anchor="t" rtlCol="false" tIns="0" lIns="0" bIns="0" rIns="0">
              <a:spAutoFit/>
            </a:bodyPr>
            <a:lstStyle/>
            <a:p>
              <a:pPr algn="ctr" marL="0" indent="0" lvl="0">
                <a:lnSpc>
                  <a:spcPts val="2707"/>
                </a:lnSpc>
                <a:spcBef>
                  <a:spcPct val="0"/>
                </a:spcBef>
              </a:pPr>
              <a:r>
                <a:rPr lang="en-US" sz="1692">
                  <a:solidFill>
                    <a:srgbClr val="FFFFFF">
                      <a:alpha val="80000"/>
                    </a:srgbClr>
                  </a:solidFill>
                  <a:latin typeface="HK Grotesk"/>
                </a:rPr>
                <a:t>Visualisasi ini menunjukkan bahwa rata-rata panjang kata dari data tweet pengguna adalah sebesar 6-15 kata.</a:t>
              </a:r>
            </a:p>
          </p:txBody>
        </p:sp>
      </p:grpSp>
      <p:grpSp>
        <p:nvGrpSpPr>
          <p:cNvPr name="Group 22" id="22"/>
          <p:cNvGrpSpPr/>
          <p:nvPr/>
        </p:nvGrpSpPr>
        <p:grpSpPr>
          <a:xfrm rot="0">
            <a:off x="5320314" y="5315481"/>
            <a:ext cx="3823686" cy="3490242"/>
            <a:chOff x="0" y="0"/>
            <a:chExt cx="5098247" cy="4653656"/>
          </a:xfrm>
        </p:grpSpPr>
        <p:grpSp>
          <p:nvGrpSpPr>
            <p:cNvPr name="Group 23" id="23"/>
            <p:cNvGrpSpPr/>
            <p:nvPr/>
          </p:nvGrpSpPr>
          <p:grpSpPr>
            <a:xfrm rot="0">
              <a:off x="0" y="0"/>
              <a:ext cx="5098247" cy="4653656"/>
              <a:chOff x="0" y="0"/>
              <a:chExt cx="1002549" cy="1199295"/>
            </a:xfrm>
          </p:grpSpPr>
          <p:sp>
            <p:nvSpPr>
              <p:cNvPr name="Freeform 24" id="24"/>
              <p:cNvSpPr/>
              <p:nvPr/>
            </p:nvSpPr>
            <p:spPr>
              <a:xfrm flipH="false" flipV="false" rot="0">
                <a:off x="0" y="0"/>
                <a:ext cx="1002549" cy="1199295"/>
              </a:xfrm>
              <a:custGeom>
                <a:avLst/>
                <a:gdLst/>
                <a:ahLst/>
                <a:cxnLst/>
                <a:rect r="r" b="b" t="t" l="l"/>
                <a:pathLst>
                  <a:path h="1199295" w="1002549">
                    <a:moveTo>
                      <a:pt x="878089" y="1199295"/>
                    </a:moveTo>
                    <a:lnTo>
                      <a:pt x="124460" y="1199295"/>
                    </a:lnTo>
                    <a:cubicBezTo>
                      <a:pt x="55880" y="1199295"/>
                      <a:pt x="0" y="1143415"/>
                      <a:pt x="0" y="1074835"/>
                    </a:cubicBezTo>
                    <a:lnTo>
                      <a:pt x="0" y="124460"/>
                    </a:lnTo>
                    <a:cubicBezTo>
                      <a:pt x="0" y="55880"/>
                      <a:pt x="55880" y="0"/>
                      <a:pt x="124460" y="0"/>
                    </a:cubicBezTo>
                    <a:lnTo>
                      <a:pt x="878089" y="0"/>
                    </a:lnTo>
                    <a:cubicBezTo>
                      <a:pt x="946669" y="0"/>
                      <a:pt x="1002549" y="55880"/>
                      <a:pt x="1002549" y="124460"/>
                    </a:cubicBezTo>
                    <a:lnTo>
                      <a:pt x="1002549" y="1074835"/>
                    </a:lnTo>
                    <a:cubicBezTo>
                      <a:pt x="1002549" y="1143415"/>
                      <a:pt x="946669" y="1199295"/>
                      <a:pt x="878089" y="1199295"/>
                    </a:cubicBezTo>
                    <a:close/>
                  </a:path>
                </a:pathLst>
              </a:custGeom>
              <a:solidFill>
                <a:srgbClr val="953495"/>
              </a:solidFill>
            </p:spPr>
          </p:sp>
        </p:grpSp>
        <p:sp>
          <p:nvSpPr>
            <p:cNvPr name="TextBox 25" id="25"/>
            <p:cNvSpPr txBox="true"/>
            <p:nvPr/>
          </p:nvSpPr>
          <p:spPr>
            <a:xfrm rot="0">
              <a:off x="511054" y="461038"/>
              <a:ext cx="4076140" cy="650554"/>
            </a:xfrm>
            <a:prstGeom prst="rect">
              <a:avLst/>
            </a:prstGeom>
          </p:spPr>
          <p:txBody>
            <a:bodyPr anchor="t" rtlCol="false" tIns="0" lIns="0" bIns="0" rIns="0">
              <a:spAutoFit/>
            </a:bodyPr>
            <a:lstStyle/>
            <a:p>
              <a:pPr algn="ctr" marL="0" indent="0" lvl="0">
                <a:lnSpc>
                  <a:spcPts val="3883"/>
                </a:lnSpc>
                <a:spcBef>
                  <a:spcPct val="0"/>
                </a:spcBef>
              </a:pPr>
              <a:r>
                <a:rPr lang="en-US" sz="3236">
                  <a:solidFill>
                    <a:srgbClr val="FFFFFF"/>
                  </a:solidFill>
                  <a:latin typeface="HK Grotesk Semi-Bold"/>
                </a:rPr>
                <a:t>Visualisasi 3</a:t>
              </a:r>
            </a:p>
          </p:txBody>
        </p:sp>
        <p:sp>
          <p:nvSpPr>
            <p:cNvPr name="TextBox 26" id="26"/>
            <p:cNvSpPr txBox="true"/>
            <p:nvPr/>
          </p:nvSpPr>
          <p:spPr>
            <a:xfrm rot="0">
              <a:off x="511045" y="1408143"/>
              <a:ext cx="4076157" cy="2503890"/>
            </a:xfrm>
            <a:prstGeom prst="rect">
              <a:avLst/>
            </a:prstGeom>
          </p:spPr>
          <p:txBody>
            <a:bodyPr anchor="t" rtlCol="false" tIns="0" lIns="0" bIns="0" rIns="0">
              <a:spAutoFit/>
            </a:bodyPr>
            <a:lstStyle/>
            <a:p>
              <a:pPr algn="ctr" marL="0" indent="0" lvl="0">
                <a:lnSpc>
                  <a:spcPts val="3017"/>
                </a:lnSpc>
                <a:spcBef>
                  <a:spcPct val="0"/>
                </a:spcBef>
              </a:pPr>
              <a:r>
                <a:rPr lang="en-US" sz="1886">
                  <a:solidFill>
                    <a:srgbClr val="FFFFFF">
                      <a:alpha val="80000"/>
                    </a:srgbClr>
                  </a:solidFill>
                  <a:latin typeface="HK Grotesk"/>
                </a:rPr>
                <a:t>Visualisasi ini menampilkan kata-kata yang sering muncul di dalam semua tweet yang ada pada data, yakni “USER”, “x9f”, “xf0”, “yang”, “dan”</a:t>
              </a:r>
            </a:p>
          </p:txBody>
        </p:sp>
      </p:grpSp>
      <p:grpSp>
        <p:nvGrpSpPr>
          <p:cNvPr name="Group 27" id="27"/>
          <p:cNvGrpSpPr/>
          <p:nvPr/>
        </p:nvGrpSpPr>
        <p:grpSpPr>
          <a:xfrm rot="0">
            <a:off x="14056634" y="5315481"/>
            <a:ext cx="3690915" cy="3490242"/>
            <a:chOff x="0" y="0"/>
            <a:chExt cx="4921221" cy="4653656"/>
          </a:xfrm>
        </p:grpSpPr>
        <p:grpSp>
          <p:nvGrpSpPr>
            <p:cNvPr name="Group 28" id="28"/>
            <p:cNvGrpSpPr/>
            <p:nvPr/>
          </p:nvGrpSpPr>
          <p:grpSpPr>
            <a:xfrm rot="0">
              <a:off x="0" y="0"/>
              <a:ext cx="4921221" cy="4653656"/>
              <a:chOff x="0" y="0"/>
              <a:chExt cx="1179509" cy="1461739"/>
            </a:xfrm>
          </p:grpSpPr>
          <p:sp>
            <p:nvSpPr>
              <p:cNvPr name="Freeform 29" id="29"/>
              <p:cNvSpPr/>
              <p:nvPr/>
            </p:nvSpPr>
            <p:spPr>
              <a:xfrm flipH="false" flipV="false" rot="0">
                <a:off x="0" y="0"/>
                <a:ext cx="1179509" cy="1461739"/>
              </a:xfrm>
              <a:custGeom>
                <a:avLst/>
                <a:gdLst/>
                <a:ahLst/>
                <a:cxnLst/>
                <a:rect r="r" b="b" t="t" l="l"/>
                <a:pathLst>
                  <a:path h="1461739" w="1179509">
                    <a:moveTo>
                      <a:pt x="1055049" y="1461739"/>
                    </a:moveTo>
                    <a:lnTo>
                      <a:pt x="124460" y="1461739"/>
                    </a:lnTo>
                    <a:cubicBezTo>
                      <a:pt x="55880" y="1461739"/>
                      <a:pt x="0" y="1405859"/>
                      <a:pt x="0" y="1337279"/>
                    </a:cubicBezTo>
                    <a:lnTo>
                      <a:pt x="0" y="124460"/>
                    </a:lnTo>
                    <a:cubicBezTo>
                      <a:pt x="0" y="55880"/>
                      <a:pt x="55880" y="0"/>
                      <a:pt x="124460" y="0"/>
                    </a:cubicBezTo>
                    <a:lnTo>
                      <a:pt x="1055049" y="0"/>
                    </a:lnTo>
                    <a:cubicBezTo>
                      <a:pt x="1123629" y="0"/>
                      <a:pt x="1179509" y="55880"/>
                      <a:pt x="1179509" y="124460"/>
                    </a:cubicBezTo>
                    <a:lnTo>
                      <a:pt x="1179509" y="1337279"/>
                    </a:lnTo>
                    <a:cubicBezTo>
                      <a:pt x="1179509" y="1405859"/>
                      <a:pt x="1123629" y="1461739"/>
                      <a:pt x="1055049" y="1461739"/>
                    </a:cubicBezTo>
                    <a:close/>
                  </a:path>
                </a:pathLst>
              </a:custGeom>
              <a:solidFill>
                <a:srgbClr val="953495"/>
              </a:solidFill>
            </p:spPr>
          </p:sp>
        </p:grpSp>
        <p:sp>
          <p:nvSpPr>
            <p:cNvPr name="TextBox 30" id="30"/>
            <p:cNvSpPr txBox="true"/>
            <p:nvPr/>
          </p:nvSpPr>
          <p:spPr>
            <a:xfrm rot="0">
              <a:off x="493308" y="368737"/>
              <a:ext cx="3934604" cy="543277"/>
            </a:xfrm>
            <a:prstGeom prst="rect">
              <a:avLst/>
            </a:prstGeom>
          </p:spPr>
          <p:txBody>
            <a:bodyPr anchor="t" rtlCol="false" tIns="0" lIns="0" bIns="0" rIns="0">
              <a:spAutoFit/>
            </a:bodyPr>
            <a:lstStyle/>
            <a:p>
              <a:pPr algn="ctr" marL="0" indent="0" lvl="0">
                <a:lnSpc>
                  <a:spcPts val="3186"/>
                </a:lnSpc>
                <a:spcBef>
                  <a:spcPct val="0"/>
                </a:spcBef>
              </a:pPr>
              <a:r>
                <a:rPr lang="en-US" sz="2655">
                  <a:solidFill>
                    <a:srgbClr val="FFFFFF"/>
                  </a:solidFill>
                  <a:latin typeface="HK Grotesk Semi-Bold"/>
                </a:rPr>
                <a:t>Visualisasi 4</a:t>
              </a:r>
            </a:p>
          </p:txBody>
        </p:sp>
        <p:sp>
          <p:nvSpPr>
            <p:cNvPr name="TextBox 31" id="31"/>
            <p:cNvSpPr txBox="true"/>
            <p:nvPr/>
          </p:nvSpPr>
          <p:spPr>
            <a:xfrm rot="0">
              <a:off x="493300" y="1158981"/>
              <a:ext cx="3934621" cy="2886205"/>
            </a:xfrm>
            <a:prstGeom prst="rect">
              <a:avLst/>
            </a:prstGeom>
          </p:spPr>
          <p:txBody>
            <a:bodyPr anchor="t" rtlCol="false" tIns="0" lIns="0" bIns="0" rIns="0">
              <a:spAutoFit/>
            </a:bodyPr>
            <a:lstStyle/>
            <a:p>
              <a:pPr algn="ctr" marL="0" indent="0" lvl="0">
                <a:lnSpc>
                  <a:spcPts val="2476"/>
                </a:lnSpc>
                <a:spcBef>
                  <a:spcPct val="0"/>
                </a:spcBef>
              </a:pPr>
              <a:r>
                <a:rPr lang="en-US" sz="1547">
                  <a:solidFill>
                    <a:srgbClr val="FFFFFF">
                      <a:alpha val="80000"/>
                    </a:srgbClr>
                  </a:solidFill>
                  <a:latin typeface="HK Grotesk"/>
                </a:rPr>
                <a:t>Visualisasi ini menampilkan kata-kata yang sering muncul di dalam tweet yang termasuk kategori “HS” dan “Abusive” yang ada pada data, yakni “berusaha”, “melacak”, “cowok”, “disaat”, “semua”, “perhatian”</a:t>
              </a:r>
            </a:p>
          </p:txBody>
        </p:sp>
      </p:grpSp>
      <p:sp>
        <p:nvSpPr>
          <p:cNvPr name="TextBox 32" id="32"/>
          <p:cNvSpPr txBox="true"/>
          <p:nvPr/>
        </p:nvSpPr>
        <p:spPr>
          <a:xfrm rot="0">
            <a:off x="7724250" y="808528"/>
            <a:ext cx="2839500" cy="571650"/>
          </a:xfrm>
          <a:prstGeom prst="rect">
            <a:avLst/>
          </a:prstGeom>
        </p:spPr>
        <p:txBody>
          <a:bodyPr anchor="t" rtlCol="false" tIns="0" lIns="0" bIns="0" rIns="0">
            <a:spAutoFit/>
          </a:bodyPr>
          <a:lstStyle/>
          <a:p>
            <a:pPr algn="r">
              <a:lnSpc>
                <a:spcPts val="5040"/>
              </a:lnSpc>
              <a:spcBef>
                <a:spcPct val="0"/>
              </a:spcBef>
            </a:pPr>
            <a:r>
              <a:rPr lang="en-US" sz="3600">
                <a:solidFill>
                  <a:srgbClr val="000000"/>
                </a:solidFill>
                <a:latin typeface="Cormorant Garamond Semi-Bold"/>
              </a:rPr>
              <a:t>Visualisasi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0">
            <a:off x="0" y="2366940"/>
            <a:ext cx="18288000" cy="8476870"/>
            <a:chOff x="0" y="0"/>
            <a:chExt cx="13699490" cy="6350000"/>
          </a:xfrm>
        </p:grpSpPr>
        <p:sp>
          <p:nvSpPr>
            <p:cNvPr name="Freeform 3" id="3"/>
            <p:cNvSpPr/>
            <p:nvPr/>
          </p:nvSpPr>
          <p:spPr>
            <a:xfrm flipH="false" flipV="false" rot="0">
              <a:off x="0" y="0"/>
              <a:ext cx="13699491" cy="6350000"/>
            </a:xfrm>
            <a:custGeom>
              <a:avLst/>
              <a:gdLst/>
              <a:ahLst/>
              <a:cxnLst/>
              <a:rect r="r" b="b" t="t" l="l"/>
              <a:pathLst>
                <a:path h="6350000" w="13699491">
                  <a:moveTo>
                    <a:pt x="13699489" y="6350000"/>
                  </a:moveTo>
                  <a:lnTo>
                    <a:pt x="0" y="6350000"/>
                  </a:lnTo>
                  <a:lnTo>
                    <a:pt x="0" y="1899920"/>
                  </a:lnTo>
                  <a:cubicBezTo>
                    <a:pt x="0" y="1899920"/>
                    <a:pt x="2849880" y="0"/>
                    <a:pt x="6899910" y="0"/>
                  </a:cubicBezTo>
                  <a:cubicBezTo>
                    <a:pt x="11300460" y="0"/>
                    <a:pt x="13699491" y="1899920"/>
                    <a:pt x="13699491" y="1899920"/>
                  </a:cubicBezTo>
                  <a:lnTo>
                    <a:pt x="13699491" y="6350000"/>
                  </a:lnTo>
                  <a:close/>
                </a:path>
              </a:pathLst>
            </a:custGeom>
            <a:solidFill>
              <a:srgbClr val="FAFAFA">
                <a:alpha val="9804"/>
              </a:srgbClr>
            </a:solidFill>
            <a:ln w="12700">
              <a:solidFill>
                <a:srgbClr val="000000"/>
              </a:solidFill>
            </a:ln>
          </p:spPr>
        </p:sp>
      </p:grpSp>
      <p:sp>
        <p:nvSpPr>
          <p:cNvPr name="TextBox 4" id="4"/>
          <p:cNvSpPr txBox="true"/>
          <p:nvPr/>
        </p:nvSpPr>
        <p:spPr>
          <a:xfrm rot="0">
            <a:off x="5808562" y="914400"/>
            <a:ext cx="6670876" cy="1036131"/>
          </a:xfrm>
          <a:prstGeom prst="rect">
            <a:avLst/>
          </a:prstGeom>
        </p:spPr>
        <p:txBody>
          <a:bodyPr anchor="t" rtlCol="false" tIns="0" lIns="0" bIns="0" rIns="0">
            <a:spAutoFit/>
          </a:bodyPr>
          <a:lstStyle/>
          <a:p>
            <a:pPr algn="ctr">
              <a:lnSpc>
                <a:spcPts val="8960"/>
              </a:lnSpc>
              <a:spcBef>
                <a:spcPct val="0"/>
              </a:spcBef>
            </a:pPr>
            <a:r>
              <a:rPr lang="en-US" sz="6400">
                <a:solidFill>
                  <a:srgbClr val="F5F5EF"/>
                </a:solidFill>
                <a:latin typeface="Cormorant Garamond Bold"/>
              </a:rPr>
              <a:t>Kesimpulan</a:t>
            </a:r>
          </a:p>
        </p:txBody>
      </p:sp>
      <p:sp>
        <p:nvSpPr>
          <p:cNvPr name="TextBox 5" id="5"/>
          <p:cNvSpPr txBox="true"/>
          <p:nvPr/>
        </p:nvSpPr>
        <p:spPr>
          <a:xfrm rot="0">
            <a:off x="2498099" y="2465011"/>
            <a:ext cx="3604589"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rPr>
              <a:t>Univariate Analysis</a:t>
            </a:r>
          </a:p>
        </p:txBody>
      </p:sp>
      <p:sp>
        <p:nvSpPr>
          <p:cNvPr name="TextBox 6" id="6"/>
          <p:cNvSpPr txBox="true"/>
          <p:nvPr/>
        </p:nvSpPr>
        <p:spPr>
          <a:xfrm rot="0">
            <a:off x="7341706" y="2465011"/>
            <a:ext cx="3604589"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rPr>
              <a:t>Visualisasi Data</a:t>
            </a:r>
          </a:p>
        </p:txBody>
      </p:sp>
      <p:sp>
        <p:nvSpPr>
          <p:cNvPr name="TextBox 7" id="7"/>
          <p:cNvSpPr txBox="true"/>
          <p:nvPr/>
        </p:nvSpPr>
        <p:spPr>
          <a:xfrm rot="0">
            <a:off x="12410247" y="2465011"/>
            <a:ext cx="3604589" cy="57165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FFFFFF"/>
                </a:solidFill>
                <a:latin typeface="Cormorant Garamond Semi-Bold"/>
              </a:rPr>
              <a:t>Visualisasi Data 2</a:t>
            </a:r>
          </a:p>
        </p:txBody>
      </p:sp>
      <p:grpSp>
        <p:nvGrpSpPr>
          <p:cNvPr name="Group 8" id="8"/>
          <p:cNvGrpSpPr/>
          <p:nvPr/>
        </p:nvGrpSpPr>
        <p:grpSpPr>
          <a:xfrm rot="0">
            <a:off x="1952090" y="3356398"/>
            <a:ext cx="4696607" cy="4095837"/>
            <a:chOff x="0" y="0"/>
            <a:chExt cx="6262143" cy="5461116"/>
          </a:xfrm>
        </p:grpSpPr>
        <p:grpSp>
          <p:nvGrpSpPr>
            <p:cNvPr name="Group 9" id="9"/>
            <p:cNvGrpSpPr/>
            <p:nvPr/>
          </p:nvGrpSpPr>
          <p:grpSpPr>
            <a:xfrm rot="0">
              <a:off x="0" y="0"/>
              <a:ext cx="6262143" cy="5461116"/>
              <a:chOff x="0" y="0"/>
              <a:chExt cx="967129" cy="843418"/>
            </a:xfrm>
          </p:grpSpPr>
          <p:sp>
            <p:nvSpPr>
              <p:cNvPr name="Freeform 10" id="10"/>
              <p:cNvSpPr/>
              <p:nvPr/>
            </p:nvSpPr>
            <p:spPr>
              <a:xfrm flipH="false" flipV="false" rot="0">
                <a:off x="0" y="0"/>
                <a:ext cx="967129" cy="843418"/>
              </a:xfrm>
              <a:custGeom>
                <a:avLst/>
                <a:gdLst/>
                <a:ahLst/>
                <a:cxnLst/>
                <a:rect r="r" b="b" t="t" l="l"/>
                <a:pathLst>
                  <a:path h="843418" w="967129">
                    <a:moveTo>
                      <a:pt x="842669" y="843418"/>
                    </a:moveTo>
                    <a:lnTo>
                      <a:pt x="124460" y="843418"/>
                    </a:lnTo>
                    <a:cubicBezTo>
                      <a:pt x="55880" y="843418"/>
                      <a:pt x="0" y="787538"/>
                      <a:pt x="0" y="718958"/>
                    </a:cubicBezTo>
                    <a:lnTo>
                      <a:pt x="0" y="124460"/>
                    </a:lnTo>
                    <a:cubicBezTo>
                      <a:pt x="0" y="55880"/>
                      <a:pt x="55880" y="0"/>
                      <a:pt x="124460" y="0"/>
                    </a:cubicBezTo>
                    <a:lnTo>
                      <a:pt x="842669" y="0"/>
                    </a:lnTo>
                    <a:cubicBezTo>
                      <a:pt x="911249" y="0"/>
                      <a:pt x="967129" y="55880"/>
                      <a:pt x="967129" y="124460"/>
                    </a:cubicBezTo>
                    <a:lnTo>
                      <a:pt x="967129" y="718958"/>
                    </a:lnTo>
                    <a:cubicBezTo>
                      <a:pt x="967129" y="787538"/>
                      <a:pt x="911249" y="843418"/>
                      <a:pt x="842669" y="843418"/>
                    </a:cubicBezTo>
                    <a:close/>
                  </a:path>
                </a:pathLst>
              </a:custGeom>
              <a:solidFill>
                <a:srgbClr val="FFFFFF"/>
              </a:solidFill>
            </p:spPr>
          </p:sp>
        </p:grpSp>
        <p:sp>
          <p:nvSpPr>
            <p:cNvPr name="Freeform 11" id="11"/>
            <p:cNvSpPr/>
            <p:nvPr/>
          </p:nvSpPr>
          <p:spPr>
            <a:xfrm flipH="false" flipV="false" rot="0">
              <a:off x="2920625" y="2162522"/>
              <a:ext cx="420893" cy="332123"/>
            </a:xfrm>
            <a:custGeom>
              <a:avLst/>
              <a:gdLst/>
              <a:ahLst/>
              <a:cxnLst/>
              <a:rect r="r" b="b" t="t" l="l"/>
              <a:pathLst>
                <a:path h="332123" w="420893">
                  <a:moveTo>
                    <a:pt x="0" y="0"/>
                  </a:moveTo>
                  <a:lnTo>
                    <a:pt x="420893" y="0"/>
                  </a:lnTo>
                  <a:lnTo>
                    <a:pt x="420893" y="332123"/>
                  </a:lnTo>
                  <a:lnTo>
                    <a:pt x="0" y="332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49499" y="946471"/>
              <a:ext cx="5163145" cy="511032"/>
            </a:xfrm>
            <a:prstGeom prst="rect">
              <a:avLst/>
            </a:prstGeom>
          </p:spPr>
          <p:txBody>
            <a:bodyPr anchor="t" rtlCol="false" tIns="0" lIns="0" bIns="0" rIns="0">
              <a:spAutoFit/>
            </a:bodyPr>
            <a:lstStyle/>
            <a:p>
              <a:pPr algn="ctr" marL="0" indent="0" lvl="0">
                <a:lnSpc>
                  <a:spcPts val="3840"/>
                </a:lnSpc>
                <a:spcBef>
                  <a:spcPct val="0"/>
                </a:spcBef>
              </a:pPr>
              <a:r>
                <a:rPr lang="en-US" sz="2400">
                  <a:solidFill>
                    <a:srgbClr val="000000">
                      <a:alpha val="80000"/>
                    </a:srgbClr>
                  </a:solidFill>
                  <a:latin typeface="HK Grotesk Semi-Bold"/>
                </a:rPr>
                <a:t>Dalam statistik deskriptif </a:t>
              </a:r>
            </a:p>
          </p:txBody>
        </p:sp>
        <p:sp>
          <p:nvSpPr>
            <p:cNvPr name="TextBox 13" id="13"/>
            <p:cNvSpPr txBox="true"/>
            <p:nvPr/>
          </p:nvSpPr>
          <p:spPr>
            <a:xfrm rot="0">
              <a:off x="581432" y="2842819"/>
              <a:ext cx="5099280" cy="1461633"/>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rPr>
                <a:t>Ditunjukkan bahwa data twitter memiliki outlier tapi tidak begitu signifikan</a:t>
              </a:r>
              <a:r>
                <a:rPr lang="en-US" sz="2100" u="none">
                  <a:solidFill>
                    <a:srgbClr val="000000">
                      <a:alpha val="80000"/>
                    </a:srgbClr>
                  </a:solidFill>
                  <a:latin typeface="HK Grotesk"/>
                </a:rPr>
                <a:t>.</a:t>
              </a:r>
            </a:p>
          </p:txBody>
        </p:sp>
      </p:grpSp>
      <p:grpSp>
        <p:nvGrpSpPr>
          <p:cNvPr name="Group 14" id="14"/>
          <p:cNvGrpSpPr/>
          <p:nvPr/>
        </p:nvGrpSpPr>
        <p:grpSpPr>
          <a:xfrm rot="0">
            <a:off x="6895837" y="3356398"/>
            <a:ext cx="4696607" cy="4854911"/>
            <a:chOff x="0" y="0"/>
            <a:chExt cx="6262143" cy="6473215"/>
          </a:xfrm>
        </p:grpSpPr>
        <p:grpSp>
          <p:nvGrpSpPr>
            <p:cNvPr name="Group 15" id="15"/>
            <p:cNvGrpSpPr/>
            <p:nvPr/>
          </p:nvGrpSpPr>
          <p:grpSpPr>
            <a:xfrm rot="0">
              <a:off x="0" y="0"/>
              <a:ext cx="6262143" cy="6473215"/>
              <a:chOff x="0" y="0"/>
              <a:chExt cx="967129" cy="999727"/>
            </a:xfrm>
          </p:grpSpPr>
          <p:sp>
            <p:nvSpPr>
              <p:cNvPr name="Freeform 16" id="16"/>
              <p:cNvSpPr/>
              <p:nvPr/>
            </p:nvSpPr>
            <p:spPr>
              <a:xfrm flipH="false" flipV="false" rot="0">
                <a:off x="0" y="0"/>
                <a:ext cx="967129" cy="999727"/>
              </a:xfrm>
              <a:custGeom>
                <a:avLst/>
                <a:gdLst/>
                <a:ahLst/>
                <a:cxnLst/>
                <a:rect r="r" b="b" t="t" l="l"/>
                <a:pathLst>
                  <a:path h="999727" w="967129">
                    <a:moveTo>
                      <a:pt x="842669" y="999727"/>
                    </a:moveTo>
                    <a:lnTo>
                      <a:pt x="124460" y="999727"/>
                    </a:lnTo>
                    <a:cubicBezTo>
                      <a:pt x="55880" y="999727"/>
                      <a:pt x="0" y="943847"/>
                      <a:pt x="0" y="875267"/>
                    </a:cubicBezTo>
                    <a:lnTo>
                      <a:pt x="0" y="124460"/>
                    </a:lnTo>
                    <a:cubicBezTo>
                      <a:pt x="0" y="55880"/>
                      <a:pt x="55880" y="0"/>
                      <a:pt x="124460" y="0"/>
                    </a:cubicBezTo>
                    <a:lnTo>
                      <a:pt x="842669" y="0"/>
                    </a:lnTo>
                    <a:cubicBezTo>
                      <a:pt x="911249" y="0"/>
                      <a:pt x="967129" y="55880"/>
                      <a:pt x="967129" y="124460"/>
                    </a:cubicBezTo>
                    <a:lnTo>
                      <a:pt x="967129" y="875267"/>
                    </a:lnTo>
                    <a:cubicBezTo>
                      <a:pt x="967129" y="943847"/>
                      <a:pt x="911249" y="999727"/>
                      <a:pt x="842669" y="999727"/>
                    </a:cubicBezTo>
                    <a:close/>
                  </a:path>
                </a:pathLst>
              </a:custGeom>
              <a:solidFill>
                <a:srgbClr val="FFFFFF"/>
              </a:solidFill>
            </p:spPr>
          </p:sp>
        </p:grpSp>
        <p:sp>
          <p:nvSpPr>
            <p:cNvPr name="Freeform 17" id="17"/>
            <p:cNvSpPr/>
            <p:nvPr/>
          </p:nvSpPr>
          <p:spPr>
            <a:xfrm flipH="false" flipV="false" rot="0">
              <a:off x="2920625" y="2162522"/>
              <a:ext cx="420893" cy="332123"/>
            </a:xfrm>
            <a:custGeom>
              <a:avLst/>
              <a:gdLst/>
              <a:ahLst/>
              <a:cxnLst/>
              <a:rect r="r" b="b" t="t" l="l"/>
              <a:pathLst>
                <a:path h="332123" w="420893">
                  <a:moveTo>
                    <a:pt x="0" y="0"/>
                  </a:moveTo>
                  <a:lnTo>
                    <a:pt x="420893" y="0"/>
                  </a:lnTo>
                  <a:lnTo>
                    <a:pt x="420893" y="332123"/>
                  </a:lnTo>
                  <a:lnTo>
                    <a:pt x="0" y="332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1432" y="946471"/>
              <a:ext cx="5099280" cy="511032"/>
            </a:xfrm>
            <a:prstGeom prst="rect">
              <a:avLst/>
            </a:prstGeom>
          </p:spPr>
          <p:txBody>
            <a:bodyPr anchor="t" rtlCol="false" tIns="0" lIns="0" bIns="0" rIns="0">
              <a:spAutoFit/>
            </a:bodyPr>
            <a:lstStyle/>
            <a:p>
              <a:pPr algn="ctr" marL="0" indent="0" lvl="0">
                <a:lnSpc>
                  <a:spcPts val="3840"/>
                </a:lnSpc>
                <a:spcBef>
                  <a:spcPct val="0"/>
                </a:spcBef>
              </a:pPr>
              <a:r>
                <a:rPr lang="en-US" sz="2400">
                  <a:solidFill>
                    <a:srgbClr val="000000">
                      <a:alpha val="80000"/>
                    </a:srgbClr>
                  </a:solidFill>
                  <a:latin typeface="HK Grotesk Semi-Bold"/>
                </a:rPr>
                <a:t>Di Dalam Visualisasi Data</a:t>
              </a:r>
            </a:p>
          </p:txBody>
        </p:sp>
        <p:sp>
          <p:nvSpPr>
            <p:cNvPr name="TextBox 19" id="19"/>
            <p:cNvSpPr txBox="true"/>
            <p:nvPr/>
          </p:nvSpPr>
          <p:spPr>
            <a:xfrm rot="0">
              <a:off x="581432" y="2842819"/>
              <a:ext cx="5099280" cy="2473731"/>
            </a:xfrm>
            <a:prstGeom prst="rect">
              <a:avLst/>
            </a:prstGeom>
          </p:spPr>
          <p:txBody>
            <a:bodyPr anchor="t" rtlCol="false" tIns="0" lIns="0" bIns="0" rIns="0">
              <a:spAutoFit/>
            </a:bodyPr>
            <a:lstStyle/>
            <a:p>
              <a:pPr algn="ctr">
                <a:lnSpc>
                  <a:spcPts val="3360"/>
                </a:lnSpc>
              </a:pPr>
              <a:r>
                <a:rPr lang="en-US" sz="2100">
                  <a:solidFill>
                    <a:srgbClr val="000000">
                      <a:alpha val="80000"/>
                    </a:srgbClr>
                  </a:solidFill>
                  <a:latin typeface="HK Grotesk"/>
                </a:rPr>
                <a:t>Ditunjukkan bahwa total karakter dan total kata memiliki panjang 60-110 karakter dan 6-15 kata.</a:t>
              </a:r>
            </a:p>
            <a:p>
              <a:pPr algn="ctr" marL="0" indent="0" lvl="0">
                <a:lnSpc>
                  <a:spcPts val="3360"/>
                </a:lnSpc>
                <a:spcBef>
                  <a:spcPct val="0"/>
                </a:spcBef>
              </a:pPr>
            </a:p>
          </p:txBody>
        </p:sp>
      </p:grpSp>
      <p:grpSp>
        <p:nvGrpSpPr>
          <p:cNvPr name="Group 20" id="20"/>
          <p:cNvGrpSpPr/>
          <p:nvPr/>
        </p:nvGrpSpPr>
        <p:grpSpPr>
          <a:xfrm rot="0">
            <a:off x="11864238" y="3356398"/>
            <a:ext cx="4696607" cy="6752596"/>
            <a:chOff x="0" y="0"/>
            <a:chExt cx="6262143" cy="9003462"/>
          </a:xfrm>
        </p:grpSpPr>
        <p:grpSp>
          <p:nvGrpSpPr>
            <p:cNvPr name="Group 21" id="21"/>
            <p:cNvGrpSpPr/>
            <p:nvPr/>
          </p:nvGrpSpPr>
          <p:grpSpPr>
            <a:xfrm rot="0">
              <a:off x="0" y="0"/>
              <a:ext cx="6262143" cy="9003462"/>
              <a:chOff x="0" y="0"/>
              <a:chExt cx="967129" cy="1390500"/>
            </a:xfrm>
          </p:grpSpPr>
          <p:sp>
            <p:nvSpPr>
              <p:cNvPr name="Freeform 22" id="22"/>
              <p:cNvSpPr/>
              <p:nvPr/>
            </p:nvSpPr>
            <p:spPr>
              <a:xfrm flipH="false" flipV="false" rot="0">
                <a:off x="0" y="0"/>
                <a:ext cx="967129" cy="1390500"/>
              </a:xfrm>
              <a:custGeom>
                <a:avLst/>
                <a:gdLst/>
                <a:ahLst/>
                <a:cxnLst/>
                <a:rect r="r" b="b" t="t" l="l"/>
                <a:pathLst>
                  <a:path h="1390500" w="967129">
                    <a:moveTo>
                      <a:pt x="842669" y="1390500"/>
                    </a:moveTo>
                    <a:lnTo>
                      <a:pt x="124460" y="1390500"/>
                    </a:lnTo>
                    <a:cubicBezTo>
                      <a:pt x="55880" y="1390500"/>
                      <a:pt x="0" y="1334620"/>
                      <a:pt x="0" y="1266040"/>
                    </a:cubicBezTo>
                    <a:lnTo>
                      <a:pt x="0" y="124460"/>
                    </a:lnTo>
                    <a:cubicBezTo>
                      <a:pt x="0" y="55880"/>
                      <a:pt x="55880" y="0"/>
                      <a:pt x="124460" y="0"/>
                    </a:cubicBezTo>
                    <a:lnTo>
                      <a:pt x="842669" y="0"/>
                    </a:lnTo>
                    <a:cubicBezTo>
                      <a:pt x="911249" y="0"/>
                      <a:pt x="967129" y="55880"/>
                      <a:pt x="967129" y="124460"/>
                    </a:cubicBezTo>
                    <a:lnTo>
                      <a:pt x="967129" y="1266040"/>
                    </a:lnTo>
                    <a:cubicBezTo>
                      <a:pt x="967129" y="1334620"/>
                      <a:pt x="911249" y="1390500"/>
                      <a:pt x="842669" y="1390500"/>
                    </a:cubicBezTo>
                    <a:close/>
                  </a:path>
                </a:pathLst>
              </a:custGeom>
              <a:solidFill>
                <a:srgbClr val="FFFFFF"/>
              </a:solidFill>
            </p:spPr>
          </p:sp>
        </p:grpSp>
        <p:sp>
          <p:nvSpPr>
            <p:cNvPr name="Freeform 23" id="23"/>
            <p:cNvSpPr/>
            <p:nvPr/>
          </p:nvSpPr>
          <p:spPr>
            <a:xfrm flipH="false" flipV="false" rot="0">
              <a:off x="2920625" y="2162522"/>
              <a:ext cx="420893" cy="332123"/>
            </a:xfrm>
            <a:custGeom>
              <a:avLst/>
              <a:gdLst/>
              <a:ahLst/>
              <a:cxnLst/>
              <a:rect r="r" b="b" t="t" l="l"/>
              <a:pathLst>
                <a:path h="332123" w="420893">
                  <a:moveTo>
                    <a:pt x="0" y="0"/>
                  </a:moveTo>
                  <a:lnTo>
                    <a:pt x="420893" y="0"/>
                  </a:lnTo>
                  <a:lnTo>
                    <a:pt x="420893" y="332123"/>
                  </a:lnTo>
                  <a:lnTo>
                    <a:pt x="0" y="332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581432" y="946471"/>
              <a:ext cx="5099280" cy="511032"/>
            </a:xfrm>
            <a:prstGeom prst="rect">
              <a:avLst/>
            </a:prstGeom>
          </p:spPr>
          <p:txBody>
            <a:bodyPr anchor="t" rtlCol="false" tIns="0" lIns="0" bIns="0" rIns="0">
              <a:spAutoFit/>
            </a:bodyPr>
            <a:lstStyle/>
            <a:p>
              <a:pPr algn="ctr" marL="0" indent="0" lvl="0">
                <a:lnSpc>
                  <a:spcPts val="3840"/>
                </a:lnSpc>
                <a:spcBef>
                  <a:spcPct val="0"/>
                </a:spcBef>
              </a:pPr>
              <a:r>
                <a:rPr lang="en-US" sz="2400">
                  <a:solidFill>
                    <a:srgbClr val="000000">
                      <a:alpha val="80000"/>
                    </a:srgbClr>
                  </a:solidFill>
                  <a:latin typeface="HK Grotesk Semi-Bold"/>
                </a:rPr>
                <a:t>Lanjutan </a:t>
              </a:r>
            </a:p>
          </p:txBody>
        </p:sp>
        <p:sp>
          <p:nvSpPr>
            <p:cNvPr name="TextBox 25" id="25"/>
            <p:cNvSpPr txBox="true"/>
            <p:nvPr/>
          </p:nvSpPr>
          <p:spPr>
            <a:xfrm rot="0">
              <a:off x="581432" y="2842819"/>
              <a:ext cx="5099280" cy="5003978"/>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rPr>
                <a:t>Ditunjukkan bahwa kata yang sering muncul pada semua tweet adalah “USER”, “x9f”, “xf0”, “yang”, “dan”, kemudian  kata-kata yang sering muncul di dalam tweet yang termasuk kategori “HS” dan “Abusive” yang ada pada data, adalah “berusaha”, “melacak”, “cowok”, “disaat”, “semua”, “perhatian”</a:t>
              </a:r>
            </a:p>
          </p:txBody>
        </p:sp>
      </p:grpSp>
      <p:sp>
        <p:nvSpPr>
          <p:cNvPr name="TextBox 26" id="26"/>
          <p:cNvSpPr txBox="true"/>
          <p:nvPr/>
        </p:nvSpPr>
        <p:spPr>
          <a:xfrm rot="0">
            <a:off x="1564481" y="9447403"/>
            <a:ext cx="2734270" cy="240665"/>
          </a:xfrm>
          <a:prstGeom prst="rect">
            <a:avLst/>
          </a:prstGeom>
        </p:spPr>
        <p:txBody>
          <a:bodyPr anchor="t" rtlCol="false" tIns="0" lIns="0" bIns="0" rIns="0">
            <a:spAutoFit/>
          </a:bodyPr>
          <a:lstStyle/>
          <a:p>
            <a:pPr algn="ctr">
              <a:lnSpc>
                <a:spcPts val="1959"/>
              </a:lnSpc>
              <a:spcBef>
                <a:spcPct val="0"/>
              </a:spcBef>
            </a:pPr>
            <a:r>
              <a:rPr lang="en-US" sz="1400" spc="168">
                <a:solidFill>
                  <a:srgbClr val="F5F5EF"/>
                </a:solidFill>
                <a:latin typeface="HK Grotesk Light"/>
              </a:rPr>
              <a:t>RAFI ARRIBAATH ALFARESY</a:t>
            </a:r>
          </a:p>
        </p:txBody>
      </p:sp>
      <p:sp>
        <p:nvSpPr>
          <p:cNvPr name="Freeform 27" id="27"/>
          <p:cNvSpPr/>
          <p:nvPr/>
        </p:nvSpPr>
        <p:spPr>
          <a:xfrm flipH="false" flipV="false" rot="0">
            <a:off x="15551544" y="488229"/>
            <a:ext cx="2036194" cy="540471"/>
          </a:xfrm>
          <a:custGeom>
            <a:avLst/>
            <a:gdLst/>
            <a:ahLst/>
            <a:cxnLst/>
            <a:rect r="r" b="b" t="t" l="l"/>
            <a:pathLst>
              <a:path h="540471" w="2036194">
                <a:moveTo>
                  <a:pt x="0" y="0"/>
                </a:moveTo>
                <a:lnTo>
                  <a:pt x="2036194" y="0"/>
                </a:lnTo>
                <a:lnTo>
                  <a:pt x="2036194" y="540471"/>
                </a:lnTo>
                <a:lnTo>
                  <a:pt x="0" y="540471"/>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DAF6bKD-5Is</dc:identifier>
  <dcterms:modified xsi:type="dcterms:W3CDTF">2011-08-01T06:04:30Z</dcterms:modified>
  <cp:revision>1</cp:revision>
  <dc:title>Rafi arribaath alfaresy</dc:title>
</cp:coreProperties>
</file>